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8"/>
  </p:notesMasterIdLst>
  <p:handoutMasterIdLst>
    <p:handoutMasterId r:id="rId9"/>
  </p:handoutMasterIdLst>
  <p:sldIdLst>
    <p:sldId id="549" r:id="rId2"/>
    <p:sldId id="565" r:id="rId3"/>
    <p:sldId id="566" r:id="rId4"/>
    <p:sldId id="567" r:id="rId5"/>
    <p:sldId id="564" r:id="rId6"/>
    <p:sldId id="551" r:id="rId7"/>
  </p:sldIdLst>
  <p:sldSz cx="9144000" cy="5143500" type="screen16x9"/>
  <p:notesSz cx="6881813" cy="9710738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8E8E4"/>
    <a:srgbClr val="FF9900"/>
    <a:srgbClr val="070705"/>
    <a:srgbClr val="CC6600"/>
    <a:srgbClr val="F8FC60"/>
    <a:srgbClr val="D6FA62"/>
    <a:srgbClr val="FFFF66"/>
    <a:srgbClr val="F5F5F5"/>
    <a:srgbClr val="70963E"/>
    <a:srgbClr val="007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0019" autoAdjust="0"/>
    <p:restoredTop sz="93132" autoAdjust="0"/>
  </p:normalViewPr>
  <p:slideViewPr>
    <p:cSldViewPr>
      <p:cViewPr varScale="1">
        <p:scale>
          <a:sx n="92" d="100"/>
          <a:sy n="92" d="100"/>
        </p:scale>
        <p:origin x="-438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518" y="5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8752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8752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C9F55E-5EAA-4927-95E8-A523CFC0A213}" type="datetimeFigureOut">
              <a:rPr lang="en-US"/>
              <a:pPr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23212"/>
            <a:ext cx="2982742" cy="48752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9223212"/>
            <a:ext cx="2982742" cy="48752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E17A19-3B4F-443F-8681-B9EAEC853FD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5152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85869"/>
          </a:xfrm>
          <a:prstGeom prst="rect">
            <a:avLst/>
          </a:prstGeom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513" y="0"/>
            <a:ext cx="2982742" cy="485869"/>
          </a:xfrm>
          <a:prstGeom prst="rect">
            <a:avLst/>
          </a:prstGeom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5D8919-2FA3-4862-AF1D-A96905FB98E7}" type="datetimeFigureOut">
              <a:rPr lang="en-US"/>
              <a:pPr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" y="728663"/>
            <a:ext cx="6469063" cy="3640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05" y="4613264"/>
            <a:ext cx="5504204" cy="4369501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23211"/>
            <a:ext cx="2982742" cy="485869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513" y="9223211"/>
            <a:ext cx="2982742" cy="485869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EB7422-B41A-4388-97F9-378558FCF93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73277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Moonman\AppData\Local\Temp\vmware-Moonman\VMwareDnD\e42b6ff4\grape-tit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5777" y="0"/>
            <a:ext cx="9595555" cy="5143500"/>
          </a:xfrm>
          <a:prstGeom prst="rect">
            <a:avLst/>
          </a:prstGeom>
          <a:solidFill>
            <a:srgbClr val="00B0F0"/>
          </a:solidFill>
          <a:ln w="9525">
            <a:solidFill>
              <a:schemeClr val="accent2">
                <a:lumMod val="20000"/>
                <a:lumOff val="80000"/>
              </a:schemeClr>
            </a:solidFill>
            <a:miter lim="800000"/>
            <a:headEnd/>
            <a:tailEnd/>
          </a:ln>
        </p:spPr>
      </p:pic>
      <p:sp>
        <p:nvSpPr>
          <p:cNvPr id="1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652407"/>
            <a:ext cx="6477000" cy="748143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1400" b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2362200" y="1294410"/>
            <a:ext cx="6477000" cy="11637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3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2362200" y="2465876"/>
            <a:ext cx="6477000" cy="38400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lang="en-US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362200" y="3282488"/>
            <a:ext cx="6477000" cy="304800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4" descr="C:\Users\Moonman\AppData\Local\Temp\vmware-Moonman\VMwareDnD\38df4144\grape-segu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1497" y="0"/>
            <a:ext cx="303859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al column_2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150"/>
            <a:ext cx="8357616" cy="623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93701" y="895350"/>
            <a:ext cx="41021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648835" y="895350"/>
            <a:ext cx="4105656" cy="1752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396240" y="2800350"/>
            <a:ext cx="4105656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48200" y="2800350"/>
            <a:ext cx="4105656" cy="2057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313B4595-2147-4965-973A-951DE044F23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al column_left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93701" y="879277"/>
            <a:ext cx="4102099" cy="4054673"/>
          </a:xfrm>
        </p:spPr>
        <p:txBody>
          <a:bodyPr anchor="ctr"/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648200" y="880110"/>
            <a:ext cx="4102735" cy="405384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57150"/>
            <a:ext cx="8357616" cy="623888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FF8B5-F610-428F-953B-117BA5735D1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i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7"/>
          <p:cNvCxnSpPr>
            <a:cxnSpLocks noChangeShapeType="1"/>
          </p:cNvCxnSpPr>
          <p:nvPr/>
        </p:nvCxnSpPr>
        <p:spPr bwMode="auto">
          <a:xfrm>
            <a:off x="3154363" y="1352550"/>
            <a:ext cx="0" cy="327660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9" name="Straight Connector 8"/>
          <p:cNvCxnSpPr>
            <a:cxnSpLocks noChangeShapeType="1"/>
          </p:cNvCxnSpPr>
          <p:nvPr/>
        </p:nvCxnSpPr>
        <p:spPr bwMode="auto">
          <a:xfrm>
            <a:off x="5989638" y="1352550"/>
            <a:ext cx="0" cy="327660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150"/>
            <a:ext cx="8346931" cy="623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93702" y="971550"/>
            <a:ext cx="2667000" cy="331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068290" y="971550"/>
            <a:ext cx="2667000" cy="329536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230711" y="971550"/>
            <a:ext cx="2667570" cy="33147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5DDEE650-D9DA-4FDC-9A9F-82BB2CE2545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i column_w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7"/>
          <p:cNvCxnSpPr>
            <a:cxnSpLocks noChangeShapeType="1"/>
          </p:cNvCxnSpPr>
          <p:nvPr/>
        </p:nvCxnSpPr>
        <p:spPr bwMode="auto">
          <a:xfrm>
            <a:off x="3154363" y="1352550"/>
            <a:ext cx="0" cy="327660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0" name="Straight Connector 8"/>
          <p:cNvCxnSpPr>
            <a:cxnSpLocks noChangeShapeType="1"/>
          </p:cNvCxnSpPr>
          <p:nvPr/>
        </p:nvCxnSpPr>
        <p:spPr bwMode="auto">
          <a:xfrm>
            <a:off x="5989638" y="1352550"/>
            <a:ext cx="0" cy="327660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0"/>
            <a:ext cx="2670048" cy="623888"/>
          </a:xfrm>
        </p:spPr>
        <p:txBody>
          <a:bodyPr/>
          <a:lstStyle>
            <a:lvl1pPr algn="ctr">
              <a:defRPr sz="200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52400" y="936625"/>
            <a:ext cx="2670048" cy="3311525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068290" y="895350"/>
            <a:ext cx="2670048" cy="3295361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048000" y="895350"/>
            <a:ext cx="2670048" cy="3314700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048000" y="133350"/>
            <a:ext cx="2670048" cy="621792"/>
          </a:xfrm>
        </p:spPr>
        <p:txBody>
          <a:bodyPr anchor="ctr"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068290" y="133350"/>
            <a:ext cx="2670048" cy="636588"/>
          </a:xfrm>
        </p:spPr>
        <p:txBody>
          <a:bodyPr anchor="ctr"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9AA28325-2BD9-4FF2-9A22-C5839F9EC8C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 without a tag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686800" y="4868862"/>
            <a:ext cx="457200" cy="274638"/>
          </a:xfrm>
        </p:spPr>
        <p:txBody>
          <a:bodyPr/>
          <a:lstStyle>
            <a:lvl1pPr>
              <a:defRPr/>
            </a:lvl1pPr>
          </a:lstStyle>
          <a:p>
            <a:fld id="{359DA4CC-CC8D-46F2-B259-E22D2346358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 with a tag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686800" y="4868862"/>
            <a:ext cx="457200" cy="274638"/>
          </a:xfrm>
        </p:spPr>
        <p:txBody>
          <a:bodyPr/>
          <a:lstStyle>
            <a:lvl1pPr>
              <a:defRPr/>
            </a:lvl1pPr>
          </a:lstStyle>
          <a:p>
            <a:fld id="{359DA4CC-CC8D-46F2-B259-E22D2346358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14599" y="3652407"/>
            <a:ext cx="6172200" cy="748143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1400" b="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2514599" y="1294410"/>
            <a:ext cx="6172200" cy="11637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3200" b="1" kern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2514599" y="2465876"/>
            <a:ext cx="6172200" cy="38400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lang="en-US" sz="2000" b="1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514599" y="3282488"/>
            <a:ext cx="6172200" cy="304800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686800" y="4868862"/>
            <a:ext cx="457200" cy="274638"/>
          </a:xfrm>
        </p:spPr>
        <p:txBody>
          <a:bodyPr/>
          <a:lstStyle>
            <a:lvl1pPr>
              <a:defRPr/>
            </a:lvl1pPr>
          </a:lstStyle>
          <a:p>
            <a:fld id="{359DA4CC-CC8D-46F2-B259-E22D2346358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6_Transi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2209800" y="1294410"/>
            <a:ext cx="6477000" cy="11637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3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2209800" y="2465875"/>
            <a:ext cx="6477000" cy="440838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en-US" sz="2000" b="1" dirty="0" smtClean="0">
                <a:solidFill>
                  <a:srgbClr val="4D4F5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686800" y="4868862"/>
            <a:ext cx="457200" cy="274638"/>
          </a:xfrm>
        </p:spPr>
        <p:txBody>
          <a:bodyPr/>
          <a:lstStyle>
            <a:lvl1pPr>
              <a:defRPr/>
            </a:lvl1pPr>
          </a:lstStyle>
          <a:p>
            <a:fld id="{359DA4CC-CC8D-46F2-B259-E22D2346358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7_Transi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2286000" y="1294410"/>
            <a:ext cx="6400800" cy="11637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3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2286000" y="2465875"/>
            <a:ext cx="6400800" cy="440838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en-US" sz="2000" b="1" dirty="0" smtClean="0">
                <a:solidFill>
                  <a:srgbClr val="4D4F5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686800" y="4868862"/>
            <a:ext cx="457200" cy="274638"/>
          </a:xfrm>
        </p:spPr>
        <p:txBody>
          <a:bodyPr/>
          <a:lstStyle>
            <a:lvl1pPr>
              <a:defRPr/>
            </a:lvl1pPr>
          </a:lstStyle>
          <a:p>
            <a:fld id="{359DA4CC-CC8D-46F2-B259-E22D2346358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8_Transi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2286000" y="1294410"/>
            <a:ext cx="6400800" cy="11637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3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2286000" y="2465875"/>
            <a:ext cx="6400800" cy="440838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en-US" sz="2000" b="1" dirty="0" smtClean="0">
                <a:solidFill>
                  <a:srgbClr val="4D4F5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686800" y="4868862"/>
            <a:ext cx="457200" cy="274638"/>
          </a:xfrm>
        </p:spPr>
        <p:txBody>
          <a:bodyPr/>
          <a:lstStyle>
            <a:lvl1pPr>
              <a:defRPr/>
            </a:lvl1pPr>
          </a:lstStyle>
          <a:p>
            <a:fld id="{359DA4CC-CC8D-46F2-B259-E22D2346358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/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76200" y="895350"/>
            <a:ext cx="8366125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70E033B5-1EB7-4BFB-9D7E-720D21906A6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9_Transi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2286000" y="1294410"/>
            <a:ext cx="6400800" cy="11637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3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2286000" y="2465875"/>
            <a:ext cx="6400800" cy="440838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en-US" sz="2000" b="1" dirty="0" smtClean="0">
                <a:solidFill>
                  <a:srgbClr val="4D4F5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686800" y="4868862"/>
            <a:ext cx="457200" cy="274638"/>
          </a:xfrm>
        </p:spPr>
        <p:txBody>
          <a:bodyPr/>
          <a:lstStyle>
            <a:lvl1pPr>
              <a:defRPr/>
            </a:lvl1pPr>
          </a:lstStyle>
          <a:p>
            <a:fld id="{359DA4CC-CC8D-46F2-B259-E22D2346358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0_Transi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2286000" y="1294410"/>
            <a:ext cx="6400800" cy="11637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3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2286000" y="2465875"/>
            <a:ext cx="6400800" cy="440838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en-US" sz="2000" b="1" dirty="0" smtClean="0">
                <a:solidFill>
                  <a:srgbClr val="4D4F5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686800" y="4868862"/>
            <a:ext cx="457200" cy="274638"/>
          </a:xfrm>
        </p:spPr>
        <p:txBody>
          <a:bodyPr/>
          <a:lstStyle>
            <a:lvl1pPr>
              <a:defRPr/>
            </a:lvl1pPr>
          </a:lstStyle>
          <a:p>
            <a:fld id="{359DA4CC-CC8D-46F2-B259-E22D2346358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" y="57150"/>
            <a:ext cx="8366125" cy="838200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" y="1123950"/>
            <a:ext cx="8366125" cy="3733800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AR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B6625E8-7C97-419C-8543-ABE17B92214C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150"/>
            <a:ext cx="8366760" cy="547688"/>
          </a:xfrm>
        </p:spPr>
        <p:txBody>
          <a:bodyPr anchor="b"/>
          <a:lstStyle>
            <a:lvl1pPr marL="0" indent="0">
              <a:lnSpc>
                <a:spcPts val="3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52400" y="768066"/>
            <a:ext cx="836676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152400" y="1323023"/>
            <a:ext cx="8366760" cy="32908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A79ACD3-483D-4868-A5D0-975E352DC60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EBBCC3-B6AF-4AE6-9C84-5E016447A21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150"/>
            <a:ext cx="8346931" cy="623888"/>
          </a:xfrm>
        </p:spPr>
        <p:txBody>
          <a:bodyPr anchor="b"/>
          <a:lstStyle>
            <a:lvl1pPr algn="ctr">
              <a:lnSpc>
                <a:spcPts val="3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88359" y="777591"/>
            <a:ext cx="8361363" cy="381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E2FB0-57EB-4FE6-B1A8-73CCEC33DEA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C419D2-4501-4E63-A4D0-1A64DB0E6DD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poi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>
            <a:spLocks noGrp="1"/>
          </p:cNvSpPr>
          <p:nvPr>
            <p:ph type="title"/>
          </p:nvPr>
        </p:nvSpPr>
        <p:spPr>
          <a:xfrm>
            <a:off x="396876" y="1588071"/>
            <a:ext cx="8343900" cy="678879"/>
          </a:xfrm>
        </p:spPr>
        <p:txBody>
          <a:bodyPr anchor="t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88359" y="2190750"/>
            <a:ext cx="8361363" cy="381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FA760958-A830-4394-9E28-B1D9A7616A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398657" y="955282"/>
            <a:ext cx="6346687" cy="1992775"/>
          </a:xfrm>
          <a:prstGeom prst="rect">
            <a:avLst/>
          </a:prstGeom>
        </p:spPr>
        <p:txBody>
          <a:bodyPr/>
          <a:lstStyle>
            <a:lvl1pPr marL="114300" indent="-1143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None/>
              <a:defRPr lang="en-US" sz="2400" b="0" kern="1200" dirty="0" smtClean="0">
                <a:solidFill>
                  <a:srgbClr val="4D4F5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1650903" y="2955095"/>
            <a:ext cx="6042948" cy="9906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lang="en-US" sz="2000" b="0" kern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9AFF3C24-60CD-4838-A445-5D23486B44A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al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150"/>
            <a:ext cx="8366125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396875" y="895350"/>
            <a:ext cx="41148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4648200" y="895350"/>
            <a:ext cx="4114800" cy="39306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16020E9-5D1A-47A5-9ABC-E6F477CB6D8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57150"/>
            <a:ext cx="83661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68862"/>
            <a:ext cx="457200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9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26AC6DE5-CF04-4356-847C-6A5C2B930E6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29" name="Text Placeholder 4"/>
          <p:cNvSpPr>
            <a:spLocks noGrp="1"/>
          </p:cNvSpPr>
          <p:nvPr>
            <p:ph type="body" idx="1"/>
          </p:nvPr>
        </p:nvSpPr>
        <p:spPr bwMode="auto">
          <a:xfrm>
            <a:off x="396875" y="1323975"/>
            <a:ext cx="8366125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3" r:id="rId12"/>
    <p:sldLayoutId id="2147483844" r:id="rId13"/>
    <p:sldLayoutId id="2147483845" r:id="rId14"/>
    <p:sldLayoutId id="2147483846" r:id="rId15"/>
    <p:sldLayoutId id="2147483847" r:id="rId16"/>
    <p:sldLayoutId id="2147483848" r:id="rId17"/>
    <p:sldLayoutId id="2147483853" r:id="rId18"/>
    <p:sldLayoutId id="2147483854" r:id="rId19"/>
    <p:sldLayoutId id="2147483855" r:id="rId20"/>
    <p:sldLayoutId id="2147483857" r:id="rId21"/>
    <p:sldLayoutId id="2147483858" r:id="rId2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lang="en-US" sz="2800" b="1" kern="1200" dirty="0">
          <a:solidFill>
            <a:srgbClr val="0070C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  <a:ea typeface="Tahoma" pitchFamily="34" charset="0"/>
          <a:cs typeface="Tahoma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4D4F53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4D4F53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4D4F53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4D4F53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4D4F53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4D4F53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4D4F53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4D4F53"/>
          </a:solidFill>
          <a:latin typeface="Arial" pitchFamily="34" charset="0"/>
        </a:defRPr>
      </a:lvl9pPr>
    </p:titleStyle>
    <p:bodyStyle>
      <a:lvl1pPr marL="168275" indent="-168275" algn="l" rtl="0" fontAlgn="base">
        <a:spcBef>
          <a:spcPts val="600"/>
        </a:spcBef>
        <a:spcAft>
          <a:spcPct val="0"/>
        </a:spcAft>
        <a:buFont typeface="Arial" pitchFamily="34" charset="0"/>
        <a:buChar char="•"/>
        <a:defRPr lang="en-US" kern="1200" dirty="0">
          <a:solidFill>
            <a:srgbClr val="4D4F53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350838" indent="-187325" algn="l" rtl="0" fontAlgn="base">
        <a:spcBef>
          <a:spcPct val="0"/>
        </a:spcBef>
        <a:spcAft>
          <a:spcPct val="0"/>
        </a:spcAft>
        <a:buFont typeface="Arial" pitchFamily="34" charset="0"/>
        <a:buChar char="ᵒ"/>
        <a:defRPr lang="en-US" sz="1600" kern="1200" dirty="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625475" indent="-161925" algn="l" rtl="0" fontAlgn="base">
        <a:spcBef>
          <a:spcPct val="0"/>
        </a:spcBef>
        <a:spcAft>
          <a:spcPct val="0"/>
        </a:spcAft>
        <a:buFont typeface="Arial" pitchFamily="34" charset="0"/>
        <a:buChar char="•"/>
        <a:defRPr lang="en-US" sz="1400" kern="1200" dirty="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854075" indent="-165100" algn="l" rtl="0" fontAlgn="base">
        <a:spcBef>
          <a:spcPct val="0"/>
        </a:spcBef>
        <a:spcAft>
          <a:spcPct val="0"/>
        </a:spcAft>
        <a:buFont typeface="Arial" pitchFamily="34" charset="0"/>
        <a:buChar char="-"/>
        <a:defRPr lang="en-US" sz="1400" kern="1200" dirty="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1082675" indent="-168275" algn="l" rtl="0" fontAlgn="base">
        <a:spcBef>
          <a:spcPct val="0"/>
        </a:spcBef>
        <a:spcAft>
          <a:spcPct val="0"/>
        </a:spcAft>
        <a:buFont typeface="Arial" pitchFamily="34" charset="0"/>
        <a:buChar char="-"/>
        <a:defRPr lang="en-US" sz="1400" kern="1200" dirty="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3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44E1DE9-FEA2-4CA5-A4C6-591E84A5C03C}" type="slidenum">
              <a:rPr lang="es-ES" smtClean="0"/>
              <a:pPr/>
              <a:t>1</a:t>
            </a:fld>
            <a:endParaRPr lang="es-ES" smtClean="0"/>
          </a:p>
        </p:txBody>
      </p:sp>
      <p:pic>
        <p:nvPicPr>
          <p:cNvPr id="8" name="Picture 2" descr="Taller de Marcos Cuadros Enmarcados vidrios Espejos Laminas Fotografía Arte  Frances Marquería y Diseño Gráfi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9067" y="209550"/>
            <a:ext cx="4066308" cy="595746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 bwMode="auto">
          <a:xfrm>
            <a:off x="8129954" y="209550"/>
            <a:ext cx="633046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/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16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4648200" y="209550"/>
            <a:ext cx="6858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/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16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191000" y="1276350"/>
            <a:ext cx="4648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68275" marR="0" lvl="0" indent="-168275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Taller de </a:t>
            </a:r>
            <a:r>
              <a:rPr kumimoji="0" lang="es-MX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Vitreaux</a:t>
            </a:r>
          </a:p>
          <a:p>
            <a:pPr marL="168275" marR="0" lvl="0" indent="-168275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Técnica Tiffany</a:t>
            </a:r>
            <a:endParaRPr kumimoji="0" lang="es-E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9460" name="Picture 4" descr="Vitreaux en el hogar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857626" cy="514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3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44E1DE9-FEA2-4CA5-A4C6-591E84A5C03C}" type="slidenum">
              <a:rPr lang="es-ES" smtClean="0"/>
              <a:pPr/>
              <a:t>2</a:t>
            </a:fld>
            <a:endParaRPr lang="es-ES" smtClean="0"/>
          </a:p>
        </p:txBody>
      </p:sp>
      <p:pic>
        <p:nvPicPr>
          <p:cNvPr id="17412" name="Picture 4" descr="http://asgla.com/Calendar/2018/aug/augt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5641" y="0"/>
            <a:ext cx="4018359" cy="5143500"/>
          </a:xfrm>
          <a:prstGeom prst="rect">
            <a:avLst/>
          </a:prstGeom>
          <a:noFill/>
        </p:spPr>
      </p:pic>
      <p:pic>
        <p:nvPicPr>
          <p:cNvPr id="12" name="Picture 2" descr="Taller de Marcos Cuadros Enmarcados vidrios Espejos Laminas Fotografía Arte  Frances Marquería y Diseño Gráfic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867" y="209550"/>
            <a:ext cx="4066308" cy="595746"/>
          </a:xfrm>
          <a:prstGeom prst="rect">
            <a:avLst/>
          </a:prstGeom>
          <a:noFill/>
        </p:spPr>
      </p:pic>
      <p:sp>
        <p:nvSpPr>
          <p:cNvPr id="13" name="12 Rectángulo"/>
          <p:cNvSpPr/>
          <p:nvPr/>
        </p:nvSpPr>
        <p:spPr bwMode="auto">
          <a:xfrm>
            <a:off x="3862754" y="209550"/>
            <a:ext cx="633046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/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16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Rectángulo"/>
          <p:cNvSpPr/>
          <p:nvPr/>
        </p:nvSpPr>
        <p:spPr bwMode="auto">
          <a:xfrm>
            <a:off x="381000" y="209550"/>
            <a:ext cx="6858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/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16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28600" y="1276350"/>
            <a:ext cx="4648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68275" marR="0" lvl="0" indent="-168275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Taller de </a:t>
            </a:r>
            <a:r>
              <a:rPr kumimoji="0" lang="es-MX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Vitreaux</a:t>
            </a:r>
          </a:p>
          <a:p>
            <a:pPr marL="168275" marR="0" lvl="0" indent="-168275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Técnica Tiffany</a:t>
            </a:r>
            <a:endParaRPr kumimoji="0" lang="es-E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" y="742950"/>
            <a:ext cx="8915400" cy="4191000"/>
          </a:xfrm>
        </p:spPr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Aprender a utilizar las herramientas con seguridad y confianza, </a:t>
            </a:r>
          </a:p>
          <a:p>
            <a:pPr lvl="1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Determinar y dibujar el patrón del proyecto a desarrollar y los moldes por piezas,</a:t>
            </a:r>
          </a:p>
          <a:p>
            <a:pPr lvl="1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Usar la triple tijera y corte de los moldes con las tolerancias correspondientes, </a:t>
            </a:r>
          </a:p>
          <a:p>
            <a:pPr lvl="1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Seleccionar el vidrio según el proyecto que se va a emprender, </a:t>
            </a:r>
          </a:p>
          <a:p>
            <a:pPr lvl="1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Utilizar la caja de luz para la determinación adecuada del veteado de los vidrios, </a:t>
            </a:r>
          </a:p>
          <a:p>
            <a:pPr lvl="1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Cortar los vidrios según el diseño establecido y los moldes elaborados, </a:t>
            </a:r>
          </a:p>
          <a:p>
            <a:pPr lvl="1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Llevar a medida los vidrios con la pulidora, </a:t>
            </a:r>
          </a:p>
          <a:p>
            <a:pPr lvl="1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Aplicar correctamente la cinta de cobre adhesiva en las piezas, </a:t>
            </a:r>
          </a:p>
          <a:p>
            <a:pPr lvl="1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Comprobar las piezas encintadas con cobre según el patrón definido inicialmente,</a:t>
            </a:r>
          </a:p>
          <a:p>
            <a:pPr lvl="1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Soldar las piezas entre sí y usar el soldador y el estaño adecuadamente, </a:t>
            </a:r>
          </a:p>
          <a:p>
            <a:pPr lvl="1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Elaborar texturas de soldadura con el estaño, </a:t>
            </a:r>
          </a:p>
          <a:p>
            <a:pPr lvl="1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Aplicar pátinas, </a:t>
            </a:r>
          </a:p>
          <a:p>
            <a:pPr lvl="1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Reforzar las partes del proyecto que lo requieran, 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Limpieza y acabado.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6200" y="35064"/>
            <a:ext cx="62635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Contenido del Taller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" y="742950"/>
            <a:ext cx="8915400" cy="4191000"/>
          </a:xfrm>
        </p:spPr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Se tomará </a:t>
            </a:r>
            <a:r>
              <a:rPr lang="es-AR" sz="1800" dirty="0" smtClean="0">
                <a:latin typeface="Arial" pitchFamily="34" charset="0"/>
                <a:cs typeface="Arial" pitchFamily="34" charset="0"/>
              </a:rPr>
              <a:t>como objeto de estudio la construcción de un panel de una lámpara Begonia tipo </a:t>
            </a:r>
            <a:r>
              <a:rPr lang="es-AR" sz="1800" dirty="0" err="1" smtClean="0">
                <a:latin typeface="Arial" pitchFamily="34" charset="0"/>
                <a:cs typeface="Arial" pitchFamily="34" charset="0"/>
              </a:rPr>
              <a:t>Tiffany</a:t>
            </a:r>
            <a:r>
              <a:rPr lang="es-A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buFont typeface="Wingdings" pitchFamily="2" charset="2"/>
              <a:buChar char="§"/>
            </a:pPr>
            <a:endParaRPr lang="es-AR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s-AR" sz="1800" dirty="0" smtClean="0">
                <a:latin typeface="Arial" pitchFamily="34" charset="0"/>
                <a:cs typeface="Arial" pitchFamily="34" charset="0"/>
              </a:rPr>
              <a:t>Se realizarán todos los pasos y procesos señalados anteriormente, que den cumplimiento a los objetivos a alcanzar.</a:t>
            </a:r>
          </a:p>
          <a:p>
            <a:pPr lvl="1">
              <a:buNone/>
            </a:pPr>
            <a:endParaRPr lang="es-AR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es-ES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6200" y="35064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Proyecto a desarrollar en el taller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" y="742950"/>
            <a:ext cx="8915400" cy="4267200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El Taller tiene una duración de 12 horas totales desarrolladas en cuatro actividades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una actividad semanal de tres horas cada una, con un break intermedio durante  cuatro semanas. Los Talleres de Vitreaux son los martes o miércoles a las 17.30 hs.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El valor horario es de $2 000 pesos arg (10 U$S). Cada clase de tres horas cuesta $6 000 pesos arg (30 U$S) por persona. El costo total del Taller es de $24 000 pesos arg (120 U$S) por participante. El arancel es por las 4 clases y se abona por adelantado o en la primera actividad.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Se les entregarán vidrios de 2 y 3 mm de grueso y utilizarán el soldador de 100 watts con su soporte. Las herramientas y la caja de luz están a vuestra disposición. 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Se debería traer el fundente para soldar, el estaño 60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/40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y la cinta de cobre, así como cualquier otra herramienta que posea.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Posteriormente cada participante nos planteará qué desea hacer específicamente, y como desea continuar.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6200" y="35064"/>
            <a:ext cx="62635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es-MX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Propuesta</a:t>
            </a:r>
            <a:endParaRPr lang="es-ES" sz="3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 descr="https://everythingstainedglass.com/wp-content/uploads/start-up-ki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559" y="590550"/>
            <a:ext cx="6574867" cy="4552949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6705600" y="1773019"/>
            <a:ext cx="2056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Soldador (</a:t>
            </a:r>
            <a:r>
              <a:rPr lang="es-ES" dirty="0" err="1" smtClean="0">
                <a:solidFill>
                  <a:srgbClr val="4D4F53"/>
                </a:solidFill>
                <a:latin typeface="Arial" pitchFamily="34" charset="0"/>
              </a:rPr>
              <a:t>Cautin</a:t>
            </a:r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) </a:t>
            </a:r>
          </a:p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de 100watts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4109274" y="514350"/>
            <a:ext cx="2672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Cinta adhesiva de cobre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6070034" y="1047750"/>
            <a:ext cx="2518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Decapante para soldar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4469834" y="2038350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Gafas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1447800" y="2583418"/>
            <a:ext cx="1749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Pinza de correr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873949" y="2126218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Pulidora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6984434" y="3657421"/>
            <a:ext cx="215956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Vidrios de colores,</a:t>
            </a:r>
          </a:p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opalescentes, </a:t>
            </a:r>
          </a:p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translúcidos,</a:t>
            </a:r>
          </a:p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transparentes, etc. </a:t>
            </a:r>
            <a:endParaRPr lang="es-ES" dirty="0"/>
          </a:p>
        </p:txBody>
      </p:sp>
      <p:sp>
        <p:nvSpPr>
          <p:cNvPr id="12" name="11 Rectángulo"/>
          <p:cNvSpPr/>
          <p:nvPr/>
        </p:nvSpPr>
        <p:spPr>
          <a:xfrm>
            <a:off x="6934200" y="2659618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Pincel de aplicación</a:t>
            </a:r>
            <a:endParaRPr lang="es-ES" dirty="0"/>
          </a:p>
        </p:txBody>
      </p:sp>
      <p:sp>
        <p:nvSpPr>
          <p:cNvPr id="13" name="12 Rectángulo"/>
          <p:cNvSpPr/>
          <p:nvPr/>
        </p:nvSpPr>
        <p:spPr>
          <a:xfrm>
            <a:off x="3429000" y="2724150"/>
            <a:ext cx="1736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Pinza de trozar</a:t>
            </a:r>
            <a:endParaRPr lang="es-ES" dirty="0"/>
          </a:p>
        </p:txBody>
      </p:sp>
      <p:sp>
        <p:nvSpPr>
          <p:cNvPr id="14" name="13 Rectángulo"/>
          <p:cNvSpPr/>
          <p:nvPr/>
        </p:nvSpPr>
        <p:spPr>
          <a:xfrm>
            <a:off x="228600" y="3562350"/>
            <a:ext cx="1828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Aplicador de la cinta adhesiva de cobre</a:t>
            </a:r>
            <a:endParaRPr lang="es-ES" dirty="0"/>
          </a:p>
        </p:txBody>
      </p:sp>
      <p:sp>
        <p:nvSpPr>
          <p:cNvPr id="15" name="14 Rectángulo"/>
          <p:cNvSpPr/>
          <p:nvPr/>
        </p:nvSpPr>
        <p:spPr>
          <a:xfrm>
            <a:off x="2057400" y="3943350"/>
            <a:ext cx="144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Cortador de</a:t>
            </a:r>
          </a:p>
          <a:p>
            <a:pPr algn="ctr"/>
            <a:r>
              <a:rPr lang="es-AR" dirty="0" smtClean="0">
                <a:solidFill>
                  <a:srgbClr val="4D4F53"/>
                </a:solidFill>
                <a:latin typeface="Arial" pitchFamily="34" charset="0"/>
              </a:rPr>
              <a:t>Vidrios </a:t>
            </a:r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3352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Herramientas</a:t>
            </a:r>
          </a:p>
          <a:p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básicas</a:t>
            </a:r>
          </a:p>
          <a:p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para </a:t>
            </a:r>
          </a:p>
          <a:p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Vitreaux</a:t>
            </a:r>
            <a:endParaRPr lang="es-ES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189347" y="133350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latin typeface="Arial" pitchFamily="34" charset="0"/>
              </a:rPr>
              <a:t>Rollo de soldadura de estaño</a:t>
            </a:r>
            <a:endParaRPr lang="es-ES" dirty="0"/>
          </a:p>
        </p:txBody>
      </p:sp>
      <p:cxnSp>
        <p:nvCxnSpPr>
          <p:cNvPr id="19" name="18 Conector recto de flecha"/>
          <p:cNvCxnSpPr/>
          <p:nvPr/>
        </p:nvCxnSpPr>
        <p:spPr bwMode="auto">
          <a:xfrm>
            <a:off x="3631634" y="514350"/>
            <a:ext cx="152400" cy="12954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19 Rectángulo"/>
          <p:cNvSpPr/>
          <p:nvPr/>
        </p:nvSpPr>
        <p:spPr>
          <a:xfrm>
            <a:off x="762000" y="3193018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4D4F53"/>
                </a:solidFill>
                <a:latin typeface="Arial" pitchFamily="34" charset="0"/>
              </a:rPr>
              <a:t>Marcador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27942&quot;&gt;&lt;property id=&quot;20148&quot; value=&quot;5&quot;/&gt;&lt;property id=&quot;20300&quot; value=&quot;Diapositiva 1&quot;/&gt;&lt;property id=&quot;20307&quot; value=&quot;549&quot;/&gt;&lt;/object&gt;&lt;object type=&quot;3&quot; unique_id=&quot;129717&quot;&gt;&lt;property id=&quot;20148&quot; value=&quot;5&quot;/&gt;&lt;property id=&quot;20300&quot; value=&quot;Diapositiva 2&quot;/&gt;&lt;property id=&quot;20307&quot; value=&quot;67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Grape_Theme">
  <a:themeElements>
    <a:clrScheme name="Custom 48">
      <a:dk1>
        <a:srgbClr val="4D4F53"/>
      </a:dk1>
      <a:lt1>
        <a:sysClr val="window" lastClr="FFFFFF"/>
      </a:lt1>
      <a:dk2>
        <a:srgbClr val="706F5C"/>
      </a:dk2>
      <a:lt2>
        <a:srgbClr val="D6D5CC"/>
      </a:lt2>
      <a:accent1>
        <a:srgbClr val="844CB0"/>
      </a:accent1>
      <a:accent2>
        <a:srgbClr val="0079BD"/>
      </a:accent2>
      <a:accent3>
        <a:srgbClr val="70963E"/>
      </a:accent3>
      <a:accent4>
        <a:srgbClr val="844CB0"/>
      </a:accent4>
      <a:accent5>
        <a:srgbClr val="0079BD"/>
      </a:accent5>
      <a:accent6>
        <a:srgbClr val="70963E"/>
      </a:accent6>
      <a:hlink>
        <a:srgbClr val="00598C"/>
      </a:hlink>
      <a:folHlink>
        <a:srgbClr val="56317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algn="ctr">
          <a:noFill/>
          <a:miter lim="800000"/>
          <a:headEnd/>
          <a:tailEnd/>
        </a:ln>
        <a:effectLst/>
        <a:extLst/>
      </a:spPr>
      <a:bodyPr rtlCol="0" anchor="ctr"/>
      <a:lstStyle>
        <a:defPPr algn="ctr" eaLnBrk="0" fontAlgn="base" hangingPunct="0">
          <a:spcBef>
            <a:spcPct val="0"/>
          </a:spcBef>
          <a:spcAft>
            <a:spcPct val="0"/>
          </a:spcAft>
          <a:defRPr sz="1600" dirty="0" err="1" smtClean="0">
            <a:solidFill>
              <a:srgbClr val="FFFFFF"/>
            </a:solidFill>
            <a:latin typeface="Arial" pitchFamily="34" charset="0"/>
            <a:cs typeface="Arial" pitchFamily="34" charset="0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4060</TotalTime>
  <Words>452</Words>
  <Application>Microsoft Office PowerPoint</Application>
  <PresentationFormat>Presentación en pantalla (16:9)</PresentationFormat>
  <Paragraphs>53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Grape_Theme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gcastillo@sptredes.com</dc:creator>
  <cp:lastModifiedBy>Gery</cp:lastModifiedBy>
  <cp:revision>915</cp:revision>
  <cp:lastPrinted>2013-05-21T00:43:56Z</cp:lastPrinted>
  <dcterms:created xsi:type="dcterms:W3CDTF">2012-04-19T12:53:43Z</dcterms:created>
  <dcterms:modified xsi:type="dcterms:W3CDTF">2022-03-31T11:16:34Z</dcterms:modified>
</cp:coreProperties>
</file>